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Lobster"/>
      <p:regular r:id="rId18"/>
    </p:embeddedFont>
    <p:embeddedFont>
      <p:font typeface="Century Gothic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bold.fntdata"/><Relationship Id="rId11" Type="http://schemas.openxmlformats.org/officeDocument/2006/relationships/slide" Target="slides/slide6.xml"/><Relationship Id="rId22" Type="http://schemas.openxmlformats.org/officeDocument/2006/relationships/font" Target="fonts/CenturyGothic-boldItalic.fntdata"/><Relationship Id="rId10" Type="http://schemas.openxmlformats.org/officeDocument/2006/relationships/slide" Target="slides/slide5.xml"/><Relationship Id="rId21" Type="http://schemas.openxmlformats.org/officeDocument/2006/relationships/font" Target="fonts/CenturyGothic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enturyGothic-regular.fntdata"/><Relationship Id="rId6" Type="http://schemas.openxmlformats.org/officeDocument/2006/relationships/slide" Target="slides/slide1.xml"/><Relationship Id="rId18" Type="http://schemas.openxmlformats.org/officeDocument/2006/relationships/font" Target="fonts/Lobst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44e7682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44e768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c44e7682b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c44e7682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3-HD-BTM.png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1371600" y="4323845"/>
            <a:ext cx="640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685777" y="4697360"/>
            <a:ext cx="1082203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/>
          <p:nvPr>
            <p:ph idx="2" type="pic"/>
          </p:nvPr>
        </p:nvSpPr>
        <p:spPr>
          <a:xfrm>
            <a:off x="681727" y="941439"/>
            <a:ext cx="10821840" cy="3478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685800" y="5516715"/>
            <a:ext cx="10820400" cy="701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 showMasterSp="0">
  <p:cSld name="Title and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3-HD-BTM.png" id="79" name="Google Shape;7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1024467" y="3649133"/>
            <a:ext cx="10130516" cy="999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 showMasterSp="0">
  <p:cSld name="Quot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3-HD-BTM.png" id="86" name="Google Shape;8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type="title"/>
          </p:nvPr>
        </p:nvSpPr>
        <p:spPr>
          <a:xfrm>
            <a:off x="1024467" y="753533"/>
            <a:ext cx="10151533" cy="26044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1303865" y="3365556"/>
            <a:ext cx="9592736" cy="444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3"/>
          <p:cNvSpPr txBox="1"/>
          <p:nvPr>
            <p:ph idx="2" type="body"/>
          </p:nvPr>
        </p:nvSpPr>
        <p:spPr>
          <a:xfrm>
            <a:off x="1024467" y="3959862"/>
            <a:ext cx="10151533" cy="679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13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1" type="ftr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entury Gothic"/>
              <a:buNone/>
            </a:pPr>
            <a:r>
              <a:rPr b="0" lang="en-IN" sz="8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entury Gothic"/>
              <a:buNone/>
            </a:pPr>
            <a:r>
              <a:rPr b="0" lang="en-IN" sz="8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 showMasterSp="0">
  <p:cSld name="Name Card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3-HD-BTM.png" id="96" name="Google Shape;9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>
            <p:ph type="title"/>
          </p:nvPr>
        </p:nvSpPr>
        <p:spPr>
          <a:xfrm>
            <a:off x="1024495" y="1124701"/>
            <a:ext cx="10146186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1024467" y="3648315"/>
            <a:ext cx="10144654" cy="999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4"/>
          <p:cNvSpPr txBox="1"/>
          <p:nvPr>
            <p:ph idx="10" type="dt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1" type="ftr"/>
          </p:nvPr>
        </p:nvSpPr>
        <p:spPr>
          <a:xfrm>
            <a:off x="685800" y="378883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2895600" y="761999"/>
            <a:ext cx="8610599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685800" y="2202080"/>
            <a:ext cx="3456432" cy="617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685799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15"/>
          <p:cNvSpPr txBox="1"/>
          <p:nvPr>
            <p:ph idx="3" type="body"/>
          </p:nvPr>
        </p:nvSpPr>
        <p:spPr>
          <a:xfrm>
            <a:off x="4368800" y="2201333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15"/>
          <p:cNvSpPr txBox="1"/>
          <p:nvPr>
            <p:ph idx="4" type="body"/>
          </p:nvPr>
        </p:nvSpPr>
        <p:spPr>
          <a:xfrm>
            <a:off x="4366858" y="2904067"/>
            <a:ext cx="3456432" cy="3314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15"/>
          <p:cNvSpPr txBox="1"/>
          <p:nvPr>
            <p:ph idx="5" type="body"/>
          </p:nvPr>
        </p:nvSpPr>
        <p:spPr>
          <a:xfrm>
            <a:off x="8051800" y="2192866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9" name="Google Shape;109;p15"/>
          <p:cNvSpPr txBox="1"/>
          <p:nvPr>
            <p:ph idx="6" type="body"/>
          </p:nvPr>
        </p:nvSpPr>
        <p:spPr>
          <a:xfrm>
            <a:off x="8051801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15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2895600" y="762000"/>
            <a:ext cx="86105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688618" y="4191000"/>
            <a:ext cx="3451582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16"/>
          <p:cNvSpPr/>
          <p:nvPr>
            <p:ph idx="2" type="pic"/>
          </p:nvPr>
        </p:nvSpPr>
        <p:spPr>
          <a:xfrm>
            <a:off x="688618" y="2362200"/>
            <a:ext cx="3451582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idx="3" type="body"/>
          </p:nvPr>
        </p:nvSpPr>
        <p:spPr>
          <a:xfrm>
            <a:off x="688618" y="4873764"/>
            <a:ext cx="3451582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8" name="Google Shape;118;p16"/>
          <p:cNvSpPr txBox="1"/>
          <p:nvPr>
            <p:ph idx="4" type="body"/>
          </p:nvPr>
        </p:nvSpPr>
        <p:spPr>
          <a:xfrm>
            <a:off x="4374263" y="4191000"/>
            <a:ext cx="3448935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16"/>
          <p:cNvSpPr/>
          <p:nvPr>
            <p:ph idx="5" type="pic"/>
          </p:nvPr>
        </p:nvSpPr>
        <p:spPr>
          <a:xfrm>
            <a:off x="4374263" y="2362200"/>
            <a:ext cx="3448936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6" type="body"/>
          </p:nvPr>
        </p:nvSpPr>
        <p:spPr>
          <a:xfrm>
            <a:off x="4374264" y="4873763"/>
            <a:ext cx="3448935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1" name="Google Shape;121;p16"/>
          <p:cNvSpPr txBox="1"/>
          <p:nvPr>
            <p:ph idx="7" type="body"/>
          </p:nvPr>
        </p:nvSpPr>
        <p:spPr>
          <a:xfrm>
            <a:off x="8049731" y="4191000"/>
            <a:ext cx="3456469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16"/>
          <p:cNvSpPr/>
          <p:nvPr>
            <p:ph idx="8" type="pic"/>
          </p:nvPr>
        </p:nvSpPr>
        <p:spPr>
          <a:xfrm>
            <a:off x="8049855" y="2362200"/>
            <a:ext cx="3447878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9" type="body"/>
          </p:nvPr>
        </p:nvSpPr>
        <p:spPr>
          <a:xfrm>
            <a:off x="8049731" y="4873761"/>
            <a:ext cx="3452445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4" name="Google Shape;124;p16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 rot="5400000">
            <a:off x="4083937" y="-1203579"/>
            <a:ext cx="4024125" cy="108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3-HD-BTM.png" id="134" name="Google Shape;13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type="title"/>
          </p:nvPr>
        </p:nvSpPr>
        <p:spPr>
          <a:xfrm rot="5400000">
            <a:off x="8525933" y="1667933"/>
            <a:ext cx="390313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 rot="5400000">
            <a:off x="3175000" y="-1405467"/>
            <a:ext cx="3903133" cy="8204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0" type="dt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11" type="ftr"/>
          </p:nvPr>
        </p:nvSpPr>
        <p:spPr>
          <a:xfrm>
            <a:off x="685800" y="381000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3-HD-BTM.png"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type="title"/>
          </p:nvPr>
        </p:nvSpPr>
        <p:spPr>
          <a:xfrm>
            <a:off x="685800" y="753533"/>
            <a:ext cx="10820399" cy="28019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1024467" y="3641725"/>
            <a:ext cx="10490200" cy="955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 sz="22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685800" y="381001"/>
            <a:ext cx="6991492" cy="364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6858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61722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914409" y="2183802"/>
            <a:ext cx="50799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685800" y="3132666"/>
            <a:ext cx="5311775" cy="3086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3" type="body"/>
          </p:nvPr>
        </p:nvSpPr>
        <p:spPr>
          <a:xfrm>
            <a:off x="6400800" y="2183802"/>
            <a:ext cx="51054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"/>
          <p:cNvSpPr txBox="1"/>
          <p:nvPr>
            <p:ph idx="4" type="body"/>
          </p:nvPr>
        </p:nvSpPr>
        <p:spPr>
          <a:xfrm>
            <a:off x="6172200" y="3132666"/>
            <a:ext cx="5334000" cy="3086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995582" y="746759"/>
            <a:ext cx="6510618" cy="5471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685800" y="3124199"/>
            <a:ext cx="4114800" cy="30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685800" y="1524000"/>
            <a:ext cx="68732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7861238" y="751241"/>
            <a:ext cx="3644962" cy="5467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685800" y="3124199"/>
            <a:ext cx="6873240" cy="30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3-HD-TOP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ctrTitle"/>
          </p:nvPr>
        </p:nvSpPr>
        <p:spPr>
          <a:xfrm>
            <a:off x="-4" y="1498194"/>
            <a:ext cx="7148400" cy="193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6000">
                <a:solidFill>
                  <a:srgbClr val="9900FF"/>
                </a:solidFill>
                <a:latin typeface="Lobster"/>
                <a:ea typeface="Lobster"/>
                <a:cs typeface="Lobster"/>
                <a:sym typeface="Lobster"/>
              </a:rPr>
              <a:t>SURAKSH</a:t>
            </a:r>
            <a:r>
              <a:rPr lang="en-IN">
                <a:solidFill>
                  <a:srgbClr val="9900FF"/>
                </a:solidFill>
                <a:latin typeface="Lobster"/>
                <a:ea typeface="Lobster"/>
                <a:cs typeface="Lobster"/>
                <a:sym typeface="Lobster"/>
              </a:rPr>
              <a:t>-</a:t>
            </a:r>
            <a:r>
              <a:rPr lang="en-IN" sz="6000">
                <a:solidFill>
                  <a:srgbClr val="9900FF"/>
                </a:solidFill>
                <a:latin typeface="Lobster"/>
                <a:ea typeface="Lobster"/>
                <a:cs typeface="Lobster"/>
                <a:sym typeface="Lobster"/>
              </a:rPr>
              <a:t>MAA</a:t>
            </a:r>
            <a:endParaRPr sz="6000">
              <a:solidFill>
                <a:srgbClr val="9900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400" y="1040275"/>
            <a:ext cx="2875325" cy="33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961292" y="1283119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b="1" lang="en-IN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MARKETING STRATEGY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212" name="Google Shape;212;p28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sz="2800">
                <a:latin typeface="Calibri"/>
                <a:ea typeface="Calibri"/>
                <a:cs typeface="Calibri"/>
                <a:sym typeface="Calibri"/>
              </a:rPr>
              <a:t>We will reach out customers through</a:t>
            </a:r>
            <a:endParaRPr/>
          </a:p>
          <a:p>
            <a:pPr indent="-508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>
                <a:latin typeface="Calibri"/>
                <a:ea typeface="Calibri"/>
                <a:cs typeface="Calibri"/>
                <a:sym typeface="Calibri"/>
              </a:rPr>
              <a:t>Social media </a:t>
            </a:r>
            <a:endParaRPr/>
          </a:p>
          <a:p>
            <a:pPr indent="-2286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>
                <a:latin typeface="Calibri"/>
                <a:ea typeface="Calibri"/>
                <a:cs typeface="Calibri"/>
                <a:sym typeface="Calibri"/>
              </a:rPr>
              <a:t>Posters in PHC's</a:t>
            </a:r>
            <a:endParaRPr/>
          </a:p>
          <a:p>
            <a:pPr indent="-2286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>
                <a:latin typeface="Calibri"/>
                <a:ea typeface="Calibri"/>
                <a:cs typeface="Calibri"/>
                <a:sym typeface="Calibri"/>
              </a:rPr>
              <a:t>Self-help groups</a:t>
            </a:r>
            <a:endParaRPr/>
          </a:p>
          <a:p>
            <a:pPr indent="-2286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>
                <a:latin typeface="Calibri"/>
                <a:ea typeface="Calibri"/>
                <a:cs typeface="Calibri"/>
                <a:sym typeface="Calibri"/>
              </a:rPr>
              <a:t>Contact with NGOs 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en-IN" sz="2800">
                <a:latin typeface="Calibri"/>
                <a:ea typeface="Calibri"/>
                <a:cs typeface="Calibri"/>
                <a:sym typeface="Calibri"/>
              </a:rPr>
              <a:t>Word of mouth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400"/>
          </a:p>
        </p:txBody>
      </p:sp>
      <p:pic>
        <p:nvPicPr>
          <p:cNvPr id="213" name="Google Shape;21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9033" y="1354015"/>
            <a:ext cx="5642967" cy="4330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2895600" y="764373"/>
            <a:ext cx="8610600" cy="129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                   TEAM</a:t>
            </a:r>
            <a:endParaRPr/>
          </a:p>
        </p:txBody>
      </p:sp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685800" y="2118360"/>
            <a:ext cx="10820400" cy="402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/>
              <a:t>VASAVI SAI NUNNA </a:t>
            </a:r>
            <a:r>
              <a:rPr lang="en-IN"/>
              <a:t>- Team leader and the Dreamer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/>
              <a:t>SAINATH OMDAS </a:t>
            </a:r>
            <a:r>
              <a:rPr lang="en-IN"/>
              <a:t>- The Visionary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/>
              <a:t>YASHASWINI POTU </a:t>
            </a:r>
            <a:r>
              <a:rPr lang="en-IN"/>
              <a:t>- The Doer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/>
              <a:t>MANIDEEP PASULADI </a:t>
            </a:r>
            <a:r>
              <a:rPr lang="en-IN"/>
              <a:t>- The Connector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/>
              <a:t>ASHWIK SAGI </a:t>
            </a:r>
            <a:r>
              <a:rPr lang="en-IN"/>
              <a:t>-  The Architect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                                                    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rPr lang="en-IN"/>
              <a:t>                                                       </a:t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85" y="35560"/>
            <a:ext cx="12043410" cy="6855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902630" y="1090247"/>
            <a:ext cx="10758900" cy="11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b="1" lang="en-IN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PROBLEM BEING ADDRESSED :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738242" y="2060227"/>
            <a:ext cx="10758900" cy="49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Times"/>
              <a:buChar char="●"/>
            </a:pPr>
            <a:r>
              <a:rPr lang="en-IN" sz="2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 death of women during delivery of child is still a case to be addressed. </a:t>
            </a:r>
            <a:endParaRPr sz="2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Times"/>
              <a:buChar char="●"/>
            </a:pPr>
            <a:r>
              <a:rPr lang="en-IN" sz="2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 lack of awareness </a:t>
            </a:r>
            <a:r>
              <a:rPr lang="en-IN" sz="2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in rural areas ,</a:t>
            </a:r>
            <a:r>
              <a:rPr lang="en-IN" sz="2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the unavailability of doctors and health counsellors , lack of education on women/mother heal  are primary cause of such death cases.</a:t>
            </a:r>
            <a:endParaRPr sz="2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233A44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</a:pPr>
            <a:r>
              <a:rPr b="1" lang="en-IN" sz="3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n-IN" sz="3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SOLUTION :</a:t>
            </a:r>
            <a:endParaRPr b="1" sz="36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Times"/>
              <a:buChar char="●"/>
            </a:pPr>
            <a:r>
              <a:rPr lang="en-IN" sz="2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A technological solution is an innovative app </a:t>
            </a:r>
            <a:r>
              <a:rPr b="1" lang="en-IN" sz="24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SURAKSH-MAA</a:t>
            </a:r>
            <a:r>
              <a:rPr b="1" lang="en-IN" sz="2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2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which provides timely reminders regarding healthcare and also helps to connect to nearby hospital during emergency situations.</a:t>
            </a:r>
            <a:endParaRPr b="1"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 b="0" l="0" r="36600" t="0"/>
          <a:stretch/>
        </p:blipFill>
        <p:spPr>
          <a:xfrm>
            <a:off x="390050" y="1293600"/>
            <a:ext cx="6638600" cy="5357250"/>
          </a:xfrm>
          <a:prstGeom prst="rect">
            <a:avLst/>
          </a:prstGeom>
          <a:noFill/>
          <a:ln cap="flat" cmpd="sng" w="9525">
            <a:solidFill>
              <a:srgbClr val="151515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7" name="Google Shape;157;p21"/>
          <p:cNvSpPr txBox="1"/>
          <p:nvPr/>
        </p:nvSpPr>
        <p:spPr>
          <a:xfrm>
            <a:off x="1689975" y="1391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325925" y="271600"/>
            <a:ext cx="49704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i="0" lang="en-I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CASE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4">
            <a:alphaModFix/>
          </a:blip>
          <a:srcRect b="0" l="-11994" r="0" t="-3487"/>
          <a:stretch/>
        </p:blipFill>
        <p:spPr>
          <a:xfrm>
            <a:off x="7625796" y="1350327"/>
            <a:ext cx="3200075" cy="52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8042400" y="143675"/>
            <a:ext cx="41103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i="0" lang="en-I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IMAGE OF APPLICATION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1796371" y="71709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b="1" lang="en-IN" sz="3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PRODUCT :</a:t>
            </a:r>
            <a:endParaRPr/>
          </a:p>
        </p:txBody>
      </p:sp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108650" y="1680125"/>
            <a:ext cx="11787600" cy="5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5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>
                <a:latin typeface="Times"/>
                <a:ea typeface="Times"/>
                <a:cs typeface="Times"/>
                <a:sym typeface="Times"/>
              </a:rPr>
              <a:t>                                    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indent="-228600" lvl="0" marL="2286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Times"/>
              <a:buChar char="●"/>
            </a:pPr>
            <a:r>
              <a:rPr lang="en-IN" sz="2400">
                <a:solidFill>
                  <a:srgbClr val="00B050"/>
                </a:solidFill>
                <a:latin typeface="Times"/>
                <a:ea typeface="Times"/>
                <a:cs typeface="Times"/>
                <a:sym typeface="Times"/>
              </a:rPr>
              <a:t>SURAKSH-MAA </a:t>
            </a:r>
            <a:r>
              <a:rPr lang="en-IN" sz="2400">
                <a:solidFill>
                  <a:srgbClr val="233A44"/>
                </a:solidFill>
                <a:latin typeface="Times"/>
                <a:ea typeface="Times"/>
                <a:cs typeface="Times"/>
                <a:sym typeface="Times"/>
              </a:rPr>
              <a:t>creates awareness to pregnant women regarding monthly symptoms and a clear idea about baby development.  </a:t>
            </a:r>
            <a:endParaRPr sz="2400">
              <a:solidFill>
                <a:srgbClr val="233A44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228600" lvl="0" marL="2286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Times"/>
              <a:buChar char="●"/>
            </a:pPr>
            <a:r>
              <a:rPr lang="en-IN" sz="2400">
                <a:solidFill>
                  <a:srgbClr val="233A44"/>
                </a:solidFill>
                <a:latin typeface="Times"/>
                <a:ea typeface="Times"/>
                <a:cs typeface="Times"/>
                <a:sym typeface="Times"/>
              </a:rPr>
              <a:t>It allows users to </a:t>
            </a:r>
            <a:r>
              <a:rPr lang="en-IN" sz="240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connect</a:t>
            </a:r>
            <a:r>
              <a:rPr lang="en-IN" sz="2400">
                <a:solidFill>
                  <a:srgbClr val="233A44"/>
                </a:solidFill>
                <a:latin typeface="Times"/>
                <a:ea typeface="Times"/>
                <a:cs typeface="Times"/>
                <a:sym typeface="Times"/>
              </a:rPr>
              <a:t> to nearby </a:t>
            </a:r>
            <a:r>
              <a:rPr lang="en-IN" sz="240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hospital</a:t>
            </a:r>
            <a:r>
              <a:rPr lang="en-IN" sz="2400">
                <a:solidFill>
                  <a:srgbClr val="233A44"/>
                </a:solidFill>
                <a:latin typeface="Times"/>
                <a:ea typeface="Times"/>
                <a:cs typeface="Times"/>
                <a:sym typeface="Times"/>
              </a:rPr>
              <a:t> or any PHC </a:t>
            </a:r>
            <a:r>
              <a:rPr lang="en-IN" sz="2400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on one tap</a:t>
            </a:r>
            <a:r>
              <a:rPr lang="en-IN" sz="2400">
                <a:solidFill>
                  <a:srgbClr val="233A44"/>
                </a:solidFill>
                <a:latin typeface="Times"/>
                <a:ea typeface="Times"/>
                <a:cs typeface="Times"/>
                <a:sym typeface="Times"/>
              </a:rPr>
              <a:t>.</a:t>
            </a:r>
            <a:endParaRPr sz="2400">
              <a:solidFill>
                <a:srgbClr val="233A44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228600" lvl="0" marL="2286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Times"/>
              <a:buChar char="●"/>
            </a:pPr>
            <a:r>
              <a:rPr lang="en-IN" sz="2400">
                <a:solidFill>
                  <a:srgbClr val="233A44"/>
                </a:solidFill>
                <a:latin typeface="Times"/>
                <a:ea typeface="Times"/>
                <a:cs typeface="Times"/>
                <a:sym typeface="Times"/>
              </a:rPr>
              <a:t>It also sends SMS alert to first five trusted contacts with location during emergency. </a:t>
            </a:r>
            <a:endParaRPr sz="2400">
              <a:solidFill>
                <a:srgbClr val="233A44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228600" lvl="0" marL="2286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Char char="●"/>
            </a:pPr>
            <a:r>
              <a:rPr lang="en-IN" sz="2400">
                <a:solidFill>
                  <a:srgbClr val="233A44"/>
                </a:solidFill>
                <a:latin typeface="Times"/>
                <a:ea typeface="Times"/>
                <a:cs typeface="Times"/>
                <a:sym typeface="Times"/>
              </a:rPr>
              <a:t>It gives information about </a:t>
            </a:r>
            <a:r>
              <a:rPr b="1" lang="en-IN" sz="2400">
                <a:solidFill>
                  <a:srgbClr val="233A44"/>
                </a:solidFill>
                <a:latin typeface="Times"/>
                <a:ea typeface="Times"/>
                <a:cs typeface="Times"/>
                <a:sym typeface="Times"/>
              </a:rPr>
              <a:t>care and tips </a:t>
            </a:r>
            <a:r>
              <a:rPr lang="en-IN" sz="2400">
                <a:solidFill>
                  <a:srgbClr val="233A44"/>
                </a:solidFill>
                <a:latin typeface="Times"/>
                <a:ea typeface="Times"/>
                <a:cs typeface="Times"/>
                <a:sym typeface="Times"/>
              </a:rPr>
              <a:t>to be followed during each and every month.</a:t>
            </a:r>
            <a:endParaRPr sz="2400">
              <a:solidFill>
                <a:srgbClr val="233A44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228600" lvl="0" marL="2286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Times"/>
              <a:buChar char="●"/>
            </a:pPr>
            <a:r>
              <a:rPr lang="en-IN" sz="2400">
                <a:solidFill>
                  <a:srgbClr val="233A44"/>
                </a:solidFill>
                <a:latin typeface="Times"/>
                <a:ea typeface="Times"/>
                <a:cs typeface="Times"/>
                <a:sym typeface="Times"/>
              </a:rPr>
              <a:t>The app provides  “</a:t>
            </a:r>
            <a:r>
              <a:rPr b="1" lang="en-IN" sz="2400">
                <a:solidFill>
                  <a:srgbClr val="233A44"/>
                </a:solidFill>
                <a:latin typeface="Times"/>
                <a:ea typeface="Times"/>
                <a:cs typeface="Times"/>
                <a:sym typeface="Times"/>
              </a:rPr>
              <a:t>tip of the day</a:t>
            </a:r>
            <a:r>
              <a:rPr lang="en-IN" sz="2400">
                <a:solidFill>
                  <a:srgbClr val="233A44"/>
                </a:solidFill>
                <a:latin typeface="Times"/>
                <a:ea typeface="Times"/>
                <a:cs typeface="Times"/>
                <a:sym typeface="Times"/>
              </a:rPr>
              <a:t> “ to the user which makes it more user-friendly.   </a:t>
            </a:r>
            <a:endParaRPr sz="2400">
              <a:solidFill>
                <a:srgbClr val="233A44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228600" lvl="0" marL="2286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Times"/>
              <a:buChar char="●"/>
            </a:pPr>
            <a:r>
              <a:rPr lang="en-IN" sz="2400">
                <a:solidFill>
                  <a:srgbClr val="233A44"/>
                </a:solidFill>
                <a:latin typeface="Times"/>
                <a:ea typeface="Times"/>
                <a:cs typeface="Times"/>
                <a:sym typeface="Times"/>
              </a:rPr>
              <a:t>The users can access the app in 3 different languages in which they are comfortable with.</a:t>
            </a:r>
            <a:endParaRPr sz="2400">
              <a:solidFill>
                <a:srgbClr val="233A44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233A44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2895600" y="764373"/>
            <a:ext cx="8610600" cy="129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        </a:t>
            </a:r>
            <a:r>
              <a:rPr b="1" lang="en-IN"/>
              <a:t>VALUE PROPOSITION</a:t>
            </a:r>
            <a:endParaRPr b="1"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685800" y="2194560"/>
            <a:ext cx="10820400" cy="402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ctr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The unique feature of our app is that it sends </a:t>
            </a:r>
            <a:r>
              <a:rPr b="1" i="1" lang="en-I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SMS </a:t>
            </a:r>
            <a:r>
              <a:rPr b="1" i="1" lang="en-I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alert to first five trusted contacts</a:t>
            </a:r>
            <a:r>
              <a:rPr lang="en-I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during emergency </a:t>
            </a: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and connecting to nearby hospitals on single tap.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ctr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Our app aims at making the life of pregnant women easier by giving awareness regarding monthly symptoms.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525850" y="1342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7584"/>
            <a:ext cx="12144375" cy="687558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1373505" y="2760559"/>
            <a:ext cx="1088390" cy="3067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1301262" y="1717240"/>
            <a:ext cx="703384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Any </a:t>
            </a:r>
            <a:r>
              <a:rPr b="1" lang="en-IN" sz="2400">
                <a:solidFill>
                  <a:srgbClr val="9900FF"/>
                </a:solidFill>
                <a:latin typeface="Times"/>
                <a:ea typeface="Times"/>
                <a:cs typeface="Times"/>
                <a:sym typeface="Times"/>
              </a:rPr>
              <a:t>pregnant women</a:t>
            </a:r>
            <a:r>
              <a:rPr lang="en-IN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is our possible market user.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0400" y="2892550"/>
            <a:ext cx="5563650" cy="33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615603"/>
            <a:ext cx="12191999" cy="12869332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  <a:reflection blurRad="0" dir="5400000" dist="50800" endA="0" endPos="65000" fadeDir="5400012" kx="0" rotWithShape="0" algn="bl" stA="0" stPos="0" sy="-100000" ky="0"/>
          </a:effectLst>
        </p:spPr>
      </p:pic>
      <p:sp>
        <p:nvSpPr>
          <p:cNvPr id="188" name="Google Shape;188;p25"/>
          <p:cNvSpPr txBox="1"/>
          <p:nvPr>
            <p:ph type="title"/>
          </p:nvPr>
        </p:nvSpPr>
        <p:spPr>
          <a:xfrm>
            <a:off x="685800" y="1028142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b="1" lang="en-I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COMPETITION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3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Competitors are  other similar applications which </a:t>
            </a:r>
            <a:endParaRPr/>
          </a:p>
          <a:p>
            <a:pPr indent="0" lvl="0" marL="63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are build with motto of helping pregnant women.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Few of them are –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06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BabyCenter</a:t>
            </a:r>
            <a:endParaRPr/>
          </a:p>
          <a:p>
            <a:pPr indent="-228600" lvl="0" marL="406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Totally Pregnant App</a:t>
            </a:r>
            <a:endParaRPr/>
          </a:p>
          <a:p>
            <a:pPr indent="0" lvl="0" marL="25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25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/>
          </a:p>
        </p:txBody>
      </p:sp>
      <p:cxnSp>
        <p:nvCxnSpPr>
          <p:cNvPr id="190" name="Google Shape;190;p25"/>
          <p:cNvCxnSpPr/>
          <p:nvPr/>
        </p:nvCxnSpPr>
        <p:spPr>
          <a:xfrm flipH="1" rot="10800000">
            <a:off x="1069125" y="1000325"/>
            <a:ext cx="917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3175" y="1173948"/>
            <a:ext cx="5758595" cy="490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>
            <p:ph type="title"/>
          </p:nvPr>
        </p:nvSpPr>
        <p:spPr>
          <a:xfrm>
            <a:off x="895350" y="1097748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b="1" lang="en-IN" sz="3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FINANCIALS</a:t>
            </a:r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sz="2800">
                <a:latin typeface="Calibri"/>
                <a:ea typeface="Calibri"/>
                <a:cs typeface="Calibri"/>
                <a:sym typeface="Calibri"/>
              </a:rPr>
              <a:t>The major finance requirements are 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>
                <a:latin typeface="Calibri"/>
                <a:ea typeface="Calibri"/>
                <a:cs typeface="Calibri"/>
                <a:sym typeface="Calibri"/>
              </a:rPr>
              <a:t> Cost of uploading into play store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latin typeface="Calibri"/>
                <a:ea typeface="Calibri"/>
                <a:cs typeface="Calibri"/>
                <a:sym typeface="Calibri"/>
              </a:rPr>
              <a:t>       (25 USD for one time registration) 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32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2997078" y="606109"/>
            <a:ext cx="861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b="1" lang="en-IN" sz="4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REVENUE MODEL</a:t>
            </a:r>
            <a:endParaRPr/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838200" y="1899137"/>
            <a:ext cx="10515600" cy="3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sz="2800">
                <a:latin typeface="Calibri"/>
                <a:ea typeface="Calibri"/>
                <a:cs typeface="Calibri"/>
                <a:sym typeface="Calibri"/>
              </a:rPr>
              <a:t>The revenue model of our app through monetizing.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sz="2800">
                <a:latin typeface="Calibri"/>
                <a:ea typeface="Calibri"/>
                <a:cs typeface="Calibri"/>
                <a:sym typeface="Calibri"/>
              </a:rPr>
              <a:t>This includes in-app advertisements relevant to our app.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204" name="Google Shape;20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808425"/>
            <a:ext cx="5116675" cy="383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8931" y="2873828"/>
            <a:ext cx="5762625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/>
        </p:nvSpPr>
        <p:spPr>
          <a:xfrm>
            <a:off x="6098931" y="6261904"/>
            <a:ext cx="5762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apor Trail">
  <a:themeElements>
    <a:clrScheme name="Vapor Trail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